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80" r:id="rId24"/>
    <p:sldId id="279" r:id="rId25"/>
    <p:sldId id="278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1"/>
    <a:srgbClr val="FF6600"/>
    <a:srgbClr val="C4BD9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7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C29AB-C934-4A6B-BCB4-53EAE0A5305E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E419-279D-4BE4-B061-BE67D06BDF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EEBE4-DC0A-4509-A378-AB9A2C43B333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981-E4BC-40E8-9255-A5AEC45E584A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08A1B-C55A-48A0-AB8A-74BB84B93E44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A135-47D9-404C-A370-E8DEA857A161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D3D13-85DA-4D7A-A7CA-70258DD60C8E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11B51-546B-46C7-9176-DCDD3C271BE7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CF3C-E6D9-4C45-BFC3-B0CC8007DCCF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C5F8-B0C0-489A-B56F-855A7FB3240D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B367-4644-450C-B07A-2CCF794B6BED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BC6A-9C56-458B-A39E-603D80D8E4ED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B5C7-69E0-4B41-B3E9-578B76B42DEA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76F86-5C78-47DC-BBC3-0CBD1A2387A1}" type="datetime1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군단의 수호자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7AF06-CD95-4AC1-82AA-D8E096BE7B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m.inven.co.kr/board/powerbbs.php?come_idx=2141&amp;l=2583" TargetMode="External"/><Relationship Id="rId3" Type="http://schemas.openxmlformats.org/officeDocument/2006/relationships/hyperlink" Target="http://www.gry-online.pl/S024.asp?ID=1268&amp;PART=950" TargetMode="External"/><Relationship Id="rId7" Type="http://schemas.openxmlformats.org/officeDocument/2006/relationships/hyperlink" Target="http://www.youtube.com/watch?v=OUoKQy6kwOw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rror.enha.kr/wiki/%EB%AC%B8%EB%AA%85%205/%EC%9C%A0%EB%8B%9B" TargetMode="External"/><Relationship Id="rId5" Type="http://schemas.openxmlformats.org/officeDocument/2006/relationships/hyperlink" Target="http://gameinfo.leagueoflegends.co.kr/ko/game-info/items/" TargetMode="External"/><Relationship Id="rId4" Type="http://schemas.openxmlformats.org/officeDocument/2006/relationships/hyperlink" Target="http://www.blueside.co.kr/KOR/products/kufii/index.asp" TargetMode="External"/><Relationship Id="rId9" Type="http://schemas.openxmlformats.org/officeDocument/2006/relationships/hyperlink" Target="http://game.donga.com/bbs/639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1024-3_badpa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571472" y="4241077"/>
            <a:ext cx="551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Bodoni MT Black" pitchFamily="18" charset="0"/>
                <a:ea typeface="HY수평선B" pitchFamily="18" charset="-127"/>
              </a:rPr>
              <a:t>수호자가 되어 부대를 이끌어라</a:t>
            </a:r>
            <a:r>
              <a:rPr lang="en-US" altLang="ko-KR" sz="2400" dirty="0" smtClean="0">
                <a:latin typeface="Bodoni MT Black" pitchFamily="18" charset="0"/>
                <a:ea typeface="HY수평선B" pitchFamily="18" charset="-127"/>
              </a:rPr>
              <a:t>!</a:t>
            </a:r>
          </a:p>
          <a:p>
            <a:r>
              <a:rPr lang="ko-KR" altLang="en-US" sz="2400" dirty="0" smtClean="0">
                <a:latin typeface="Bodoni MT Black" pitchFamily="18" charset="0"/>
                <a:ea typeface="HY수평선B" pitchFamily="18" charset="-127"/>
              </a:rPr>
              <a:t>전장을 지휘하는 전술 </a:t>
            </a:r>
            <a:r>
              <a:rPr lang="en-US" altLang="ko-KR" sz="2400" dirty="0" smtClean="0">
                <a:latin typeface="Bodoni MT Black" pitchFamily="18" charset="0"/>
                <a:ea typeface="HY수평선B" pitchFamily="18" charset="-127"/>
              </a:rPr>
              <a:t>MMORPG</a:t>
            </a:r>
            <a:r>
              <a:rPr lang="ko-KR" altLang="en-US" sz="2400" dirty="0" smtClean="0">
                <a:latin typeface="Bodoni MT Black" pitchFamily="18" charset="0"/>
                <a:ea typeface="HY수평선B" pitchFamily="18" charset="-127"/>
              </a:rPr>
              <a:t>게임</a:t>
            </a:r>
            <a:endParaRPr lang="en-US" altLang="ko-KR" sz="2400" dirty="0" smtClean="0">
              <a:latin typeface="Bodoni MT Black" pitchFamily="18" charset="0"/>
              <a:ea typeface="HY수평선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0151" y="1748371"/>
            <a:ext cx="6700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군단의 수호자</a:t>
            </a:r>
            <a:endParaRPr lang="ko-KR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5786" y="785794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2013156049 </a:t>
            </a:r>
            <a:r>
              <a:rPr lang="ko-KR" altLang="en-US" dirty="0" smtClean="0"/>
              <a:t>홍승준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돌격대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제안서 과제 </a:t>
            </a:r>
            <a:r>
              <a:rPr lang="en-US" altLang="ko-KR" dirty="0" smtClean="0"/>
              <a:t>2014.11.18 </a:t>
            </a:r>
          </a:p>
          <a:p>
            <a:r>
              <a:rPr lang="en-US" altLang="ko-KR" dirty="0" smtClean="0"/>
              <a:t>010 7472 1696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en-US" altLang="ko-KR" sz="2800" dirty="0" smtClean="0">
                <a:latin typeface="HY수평선B" pitchFamily="18" charset="-127"/>
                <a:ea typeface="HY수평선B" pitchFamily="18" charset="-127"/>
              </a:rPr>
              <a:t>AI </a:t>
            </a:r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부대 군사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472900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능력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0034" y="140303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부대 군사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4348" y="1737358"/>
            <a:ext cx="80441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(1) </a:t>
            </a:r>
            <a:r>
              <a:rPr lang="ko-KR" altLang="en-US" dirty="0" smtClean="0"/>
              <a:t>플레이어에게 소유 되어진 군사 </a:t>
            </a:r>
            <a:r>
              <a:rPr lang="en-US" altLang="ko-KR" dirty="0" smtClean="0"/>
              <a:t>NPC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소유 수의 제한은 없습니다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(2) </a:t>
            </a:r>
            <a:r>
              <a:rPr lang="ko-KR" altLang="en-US" dirty="0" smtClean="0"/>
              <a:t>마을에서는 부대 군사들이 화면상에 표시되지 않았다가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던전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입장 시 부대 군사의 진영 배치와 함께 부대 군사의 인터페이스가 활성화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(3)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부대로 나뉘어 컨트롤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기본적인 명령키가 존재하고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던전</a:t>
            </a:r>
            <a:r>
              <a:rPr lang="ko-KR" altLang="en-US" dirty="0" smtClean="0"/>
              <a:t> 진행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중 특정 명령을 실행 할 때에는 </a:t>
            </a:r>
            <a:r>
              <a:rPr lang="en-US" altLang="ko-KR" dirty="0" smtClean="0"/>
              <a:t>Commander Mode</a:t>
            </a:r>
            <a:r>
              <a:rPr lang="ko-KR" altLang="en-US" dirty="0" smtClean="0"/>
              <a:t>로 전환하여 부대별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명령을 내릴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871" y="37740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부대 군사 종류</a:t>
            </a:r>
            <a:endParaRPr lang="ko-KR" altLang="en-US" dirty="0"/>
          </a:p>
        </p:txBody>
      </p:sp>
      <p:pic>
        <p:nvPicPr>
          <p:cNvPr id="14" name="Picture 2" descr="http://images4.wikia.nocookie.net/__cb20130127071861/civilization/images/4/43/Swordsman_%28Civ5%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196" y="4240786"/>
            <a:ext cx="1657350" cy="1533526"/>
          </a:xfrm>
          <a:prstGeom prst="rect">
            <a:avLst/>
          </a:prstGeom>
          <a:noFill/>
        </p:spPr>
      </p:pic>
      <p:pic>
        <p:nvPicPr>
          <p:cNvPr id="15" name="Picture 6" descr="http://images2.wikia.nocookie.net/__cb20130127074738/civilization/images/b/b1/Crossbowman_%28Civ5%2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48119" y="4236023"/>
            <a:ext cx="1552575" cy="1466851"/>
          </a:xfrm>
          <a:prstGeom prst="rect">
            <a:avLst/>
          </a:prstGeom>
          <a:noFill/>
        </p:spPr>
      </p:pic>
      <p:pic>
        <p:nvPicPr>
          <p:cNvPr id="16" name="Picture 8" descr="http://images1.wikia.nocookie.net/__cb20130126231545/civilization/images/d/d5/Spearman_%28Civ5%2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7381" y="4171965"/>
            <a:ext cx="1647825" cy="1543051"/>
          </a:xfrm>
          <a:prstGeom prst="rect">
            <a:avLst/>
          </a:prstGeom>
          <a:noFill/>
        </p:spPr>
      </p:pic>
      <p:pic>
        <p:nvPicPr>
          <p:cNvPr id="17" name="Picture 10" descr="http://images1.wikia.nocookie.net/__cb20120415030128/civilization/images/thumb/4/47/Archer_%28Civ5%29.png/180px-Archer_%28Civ5%29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96" y="4236023"/>
            <a:ext cx="1714500" cy="1466851"/>
          </a:xfrm>
          <a:prstGeom prst="rect">
            <a:avLst/>
          </a:prstGeom>
          <a:noFill/>
        </p:spPr>
      </p:pic>
      <p:pic>
        <p:nvPicPr>
          <p:cNvPr id="18" name="Picture 12" descr="http://images2.wikia.nocookie.net/__cb20130209181336/civilization/images/4/4f/Cannon_%28Civ5%29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91392" y="4202676"/>
            <a:ext cx="1466850" cy="146685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637747" y="598862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10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11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714488"/>
            <a:ext cx="664373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214414" y="1571612"/>
            <a:ext cx="1857388" cy="714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72264" y="1643050"/>
            <a:ext cx="1643074" cy="1643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86182" y="5000636"/>
            <a:ext cx="2143140" cy="714380"/>
          </a:xfrm>
          <a:prstGeom prst="rect">
            <a:avLst/>
          </a:prstGeom>
          <a:noFill/>
          <a:ln w="57150">
            <a:solidFill>
              <a:srgbClr val="FFE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14810" y="5715016"/>
            <a:ext cx="2571768" cy="428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7224" y="16430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86776" y="17859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7554" y="500063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E101"/>
                </a:solidFill>
              </a:rPr>
              <a:t>3</a:t>
            </a:r>
            <a:endParaRPr lang="ko-KR" altLang="en-US" sz="2000" b="1" dirty="0">
              <a:solidFill>
                <a:srgbClr val="FFE10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86182" y="59293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7747" y="598862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12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2976" y="2071678"/>
            <a:ext cx="63579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캐릭터의 체력과 </a:t>
            </a:r>
            <a:r>
              <a:rPr lang="ko-KR" altLang="en-US" dirty="0" err="1" smtClean="0"/>
              <a:t>스테미나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 상태를 표기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미니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표기 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부대의 상태를 표기합니다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마을에서는 이 부분의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는 비활성화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- 3</a:t>
            </a:r>
            <a:r>
              <a:rPr lang="ko-KR" altLang="en-US" dirty="0" smtClean="0"/>
              <a:t>개의 인터페이스로 나뉘어서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명의 군사가 하나의 부대가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부대 단위의 체력과 전투력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 등을 표기합니다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던전</a:t>
            </a:r>
            <a:r>
              <a:rPr lang="ko-KR" altLang="en-US" dirty="0" smtClean="0"/>
              <a:t> 내에 들어가면 활성화 되며</a:t>
            </a:r>
            <a:r>
              <a:rPr lang="en-US" altLang="ko-KR" dirty="0" smtClean="0"/>
              <a:t>, C </a:t>
            </a:r>
            <a:r>
              <a:rPr lang="ko-KR" altLang="en-US" dirty="0" smtClean="0"/>
              <a:t>키를 통한 </a:t>
            </a:r>
            <a:r>
              <a:rPr lang="en-US" altLang="ko-KR" dirty="0" smtClean="0"/>
              <a:t>Commander mode</a:t>
            </a:r>
            <a:r>
              <a:rPr lang="ko-KR" altLang="en-US" dirty="0" smtClean="0"/>
              <a:t>로 전환 후 사용하는 명령 키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캐릭터의 특수 기술의 키보드 </a:t>
            </a:r>
            <a:r>
              <a:rPr lang="ko-KR" altLang="en-US" dirty="0" err="1" smtClean="0"/>
              <a:t>셋팅</a:t>
            </a:r>
            <a:r>
              <a:rPr lang="en-US" altLang="ko-KR" dirty="0" smtClean="0"/>
              <a:t>(1~0</a:t>
            </a:r>
            <a:r>
              <a:rPr lang="ko-KR" altLang="en-US" dirty="0" smtClean="0"/>
              <a:t>번 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 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42976" y="17144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일반 화면 구성 설명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13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928802"/>
            <a:ext cx="4429156" cy="4310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952714"/>
            <a:ext cx="142429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928662" y="1571612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인스턴스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던전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입장 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15074" y="1952714"/>
            <a:ext cx="1357322" cy="1571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74" y="3524350"/>
            <a:ext cx="144490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6215074" y="4953110"/>
            <a:ext cx="1428760" cy="8572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15074" y="3595788"/>
            <a:ext cx="1500198" cy="1214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71670" y="2167028"/>
            <a:ext cx="3786214" cy="3571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28728" y="228599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1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3834" y="171448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2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86710" y="342900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3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72" y="492919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4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348" y="58578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14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910" y="150017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인스턴스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던전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입장 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1928802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던전에</a:t>
            </a:r>
            <a:r>
              <a:rPr lang="ko-KR" altLang="en-US" dirty="0" smtClean="0"/>
              <a:t> 입장하기 전에 미리 부대와 진형을 구축 하는 화면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2910" y="2357430"/>
            <a:ext cx="80874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진형 구축 화면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31x31</a:t>
            </a:r>
            <a:r>
              <a:rPr lang="ko-KR" altLang="en-US" dirty="0" smtClean="0"/>
              <a:t>의 칸을 나눠서 부대를 배치하는 말판을 확대하여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보여줍니다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초록색 판의 캐릭터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수호자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위치를 기준으로 부대가 배치되며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던전을</a:t>
            </a:r>
            <a:r>
              <a:rPr lang="ko-KR" altLang="en-US" dirty="0" smtClean="0"/>
              <a:t> 수행 할 동안 진형을 기억하게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ea"/>
              <a:buAutoNum type="arabicPeriod"/>
            </a:pP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던전의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맵으로</a:t>
            </a:r>
            <a:r>
              <a:rPr lang="ko-KR" altLang="en-US" dirty="0" smtClean="0"/>
              <a:t> 적들의 출몰 지역과 이동 경로를 보여 줍니다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ea"/>
              <a:buAutoNum type="arabicPeriod"/>
            </a:pPr>
            <a:r>
              <a:rPr lang="ko-KR" altLang="en-US" dirty="0" smtClean="0"/>
              <a:t>소유한 부대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플레이어가 소유하고 있는 부대 중 이번 </a:t>
            </a:r>
            <a:r>
              <a:rPr lang="ko-KR" altLang="en-US" dirty="0" err="1" smtClean="0"/>
              <a:t>던전에서</a:t>
            </a:r>
            <a:r>
              <a:rPr lang="ko-KR" altLang="en-US" dirty="0" smtClean="0"/>
              <a:t> 사용할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부대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를 설정하는 칸입니다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ea"/>
              <a:buAutoNum type="arabicPeriod"/>
            </a:pPr>
            <a:r>
              <a:rPr lang="ko-KR" altLang="en-US" dirty="0" err="1" smtClean="0"/>
              <a:t>던전</a:t>
            </a:r>
            <a:r>
              <a:rPr lang="ko-KR" altLang="en-US" dirty="0" smtClean="0"/>
              <a:t> 추가 사항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던전의</a:t>
            </a:r>
            <a:r>
              <a:rPr lang="ko-KR" altLang="en-US" dirty="0" smtClean="0"/>
              <a:t> 적의 종류와 숫자를 글과 숫자로 표기합니다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간단한 문구로 이 </a:t>
            </a:r>
            <a:r>
              <a:rPr lang="ko-KR" altLang="en-US" dirty="0" err="1" smtClean="0"/>
              <a:t>맵에서</a:t>
            </a:r>
            <a:r>
              <a:rPr lang="ko-KR" altLang="en-US" dirty="0" smtClean="0"/>
              <a:t> 함정 또는 매복 병이 있을 수도 있음을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표기합니다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15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643182"/>
            <a:ext cx="3706576" cy="270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643182"/>
            <a:ext cx="350046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오른쪽 화살표 14"/>
          <p:cNvSpPr/>
          <p:nvPr/>
        </p:nvSpPr>
        <p:spPr>
          <a:xfrm>
            <a:off x="4214810" y="3571876"/>
            <a:ext cx="642942" cy="57150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4348" y="1571612"/>
            <a:ext cx="264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Commander Mode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1538" y="200024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smtClean="0"/>
              <a:t>전투 도중 화면 전환 기능을 통한 부대 명령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43108" y="53578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61932" y="53578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2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1934" y="592933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16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48" y="1571612"/>
            <a:ext cx="264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Commander Mode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1538" y="2000240"/>
            <a:ext cx="512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ko-KR" altLang="en-US" dirty="0" err="1" smtClean="0"/>
              <a:t>던전</a:t>
            </a:r>
            <a:r>
              <a:rPr lang="ko-KR" altLang="en-US" dirty="0" smtClean="0"/>
              <a:t> 진행 중 화면 전환 기능을 통한 부대 명령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5786" y="2500306"/>
            <a:ext cx="817563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던전을</a:t>
            </a:r>
            <a:r>
              <a:rPr lang="ko-KR" altLang="en-US" dirty="0" smtClean="0"/>
              <a:t> 진행 중 화면을 </a:t>
            </a:r>
            <a:r>
              <a:rPr lang="en-US" altLang="ko-KR" dirty="0" smtClean="0"/>
              <a:t>(1)</a:t>
            </a:r>
            <a:r>
              <a:rPr lang="ko-KR" altLang="en-US" dirty="0" smtClean="0"/>
              <a:t>백 </a:t>
            </a:r>
            <a:r>
              <a:rPr lang="ko-KR" altLang="en-US" dirty="0" err="1" smtClean="0"/>
              <a:t>뷰에서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(2)</a:t>
            </a:r>
            <a:r>
              <a:rPr lang="ko-KR" altLang="en-US" dirty="0" err="1" smtClean="0"/>
              <a:t>버드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뷰로</a:t>
            </a:r>
            <a:r>
              <a:rPr lang="ko-KR" altLang="en-US" dirty="0" smtClean="0"/>
              <a:t> 전환하여 부대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별로 좀 더 세부적인 명령을 내릴 수 있습니다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F1, F2, F3</a:t>
            </a:r>
            <a:r>
              <a:rPr lang="ko-KR" altLang="en-US" dirty="0" smtClean="0"/>
              <a:t> 키로 </a:t>
            </a:r>
            <a:r>
              <a:rPr lang="ko-KR" altLang="en-US" dirty="0" err="1" smtClean="0"/>
              <a:t>던전</a:t>
            </a:r>
            <a:r>
              <a:rPr lang="ko-KR" altLang="en-US" dirty="0" smtClean="0"/>
              <a:t> 입장 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개로 설정 했던 부대를 선택하고</a:t>
            </a:r>
            <a:r>
              <a:rPr lang="en-US" altLang="ko-KR" dirty="0" smtClean="0"/>
              <a:t>, F4</a:t>
            </a:r>
            <a:br>
              <a:rPr lang="en-US" altLang="ko-KR" dirty="0" smtClean="0"/>
            </a:br>
            <a:r>
              <a:rPr lang="ko-KR" altLang="en-US" dirty="0" smtClean="0"/>
              <a:t>키로 전체 부대를 한 번에 선택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부대를 선택하면 캐릭터의 특수 기술을 표기하던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선택한 부대의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세부 명령 키를 표기하는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변경 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부대를 선택하고 명령을 선택하면 마우스로 명령을 실행 시킬 장소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로컬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선택하게 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이 화면으로 내릴 수 있는 명령은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로컬로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공격하면서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 후 대기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일제 사격</a:t>
            </a:r>
            <a:r>
              <a:rPr lang="en-US" altLang="ko-KR" dirty="0" smtClean="0"/>
              <a:t>(</a:t>
            </a:r>
            <a:r>
              <a:rPr lang="ko-KR" altLang="en-US" dirty="0" smtClean="0"/>
              <a:t>근접 부대는 이동 후 공격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등입니다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이 화면으로 부대를 캐릭터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분리하여 관리하며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 또한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부대를 캐릭터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따라오지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목표 지점으로 이동하도록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설정 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17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71611"/>
            <a:ext cx="7429552" cy="412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785786" y="5805090"/>
            <a:ext cx="5782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이동 명령 선택 후 </a:t>
            </a:r>
            <a:r>
              <a:rPr lang="ko-KR" altLang="en-US" sz="1600" dirty="0" err="1" smtClean="0">
                <a:latin typeface="HY견고딕" pitchFamily="18" charset="-127"/>
                <a:ea typeface="HY견고딕" pitchFamily="18" charset="-127"/>
              </a:rPr>
              <a:t>타겟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 로컬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빨간 선의 원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</a:rPr>
              <a:t>을 설정하는 장면 </a:t>
            </a: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43372" y="2857496"/>
            <a:ext cx="2643206" cy="192882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15272" y="58578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18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164305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전투 시스템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캐릭터 컨트롤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210" y="1928802"/>
            <a:ext cx="79335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W,A,S,D </a:t>
            </a:r>
            <a:r>
              <a:rPr lang="ko-KR" altLang="en-US" dirty="0" smtClean="0"/>
              <a:t>키로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움직임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카메라 시점 조정</a:t>
            </a:r>
            <a:endParaRPr lang="en-US" altLang="ko-KR" dirty="0" smtClean="0"/>
          </a:p>
          <a:p>
            <a:pPr marL="342900" indent="-342900"/>
            <a:r>
              <a:rPr lang="en-US" altLang="ko-KR" dirty="0" smtClean="0"/>
              <a:t> </a:t>
            </a:r>
          </a:p>
          <a:p>
            <a:pPr marL="342900" indent="-342900"/>
            <a:r>
              <a:rPr lang="en-US" altLang="ko-KR" dirty="0" smtClean="0"/>
              <a:t>(2) </a:t>
            </a:r>
            <a:r>
              <a:rPr lang="ko-KR" altLang="en-US" dirty="0" smtClean="0"/>
              <a:t>마우스 좌 클릭으로 선택한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적을 </a:t>
            </a:r>
            <a:r>
              <a:rPr lang="ko-KR" altLang="en-US" dirty="0" err="1" smtClean="0"/>
              <a:t>타겟팅</a:t>
            </a:r>
            <a:r>
              <a:rPr lang="ko-KR" altLang="en-US" dirty="0" smtClean="0"/>
              <a:t> 공격</a:t>
            </a:r>
            <a:r>
              <a:rPr lang="en-US" altLang="ko-KR" dirty="0" smtClean="0"/>
              <a:t>.</a:t>
            </a:r>
          </a:p>
          <a:p>
            <a:pPr marL="342900" indent="-342900"/>
            <a:endParaRPr lang="en-US" altLang="ko-KR" dirty="0" smtClean="0"/>
          </a:p>
          <a:p>
            <a:pPr marL="342900" indent="-342900"/>
            <a:r>
              <a:rPr lang="en-US" altLang="ko-KR" dirty="0" smtClean="0"/>
              <a:t>(3) </a:t>
            </a:r>
            <a:r>
              <a:rPr lang="ko-KR" altLang="en-US" dirty="0" smtClean="0"/>
              <a:t>마우스 우 클릭으로 선택한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적의 공격을 방어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타겟팅</a:t>
            </a:r>
            <a:r>
              <a:rPr lang="en-US" altLang="ko-KR" dirty="0" smtClean="0"/>
              <a:t>)</a:t>
            </a:r>
          </a:p>
          <a:p>
            <a:pPr marL="342900" indent="-342900"/>
            <a:endParaRPr lang="en-US" altLang="ko-KR" dirty="0" smtClean="0"/>
          </a:p>
          <a:p>
            <a:pPr marL="342900" indent="-342900"/>
            <a:r>
              <a:rPr lang="en-US" altLang="ko-KR" dirty="0" smtClean="0"/>
              <a:t>(4) ‘1~9’</a:t>
            </a:r>
            <a:r>
              <a:rPr lang="ko-KR" altLang="en-US" dirty="0" smtClean="0"/>
              <a:t>까지의 키에 사용자가 미리 </a:t>
            </a:r>
            <a:r>
              <a:rPr lang="ko-KR" altLang="en-US" dirty="0" err="1" smtClean="0"/>
              <a:t>셋팅한</a:t>
            </a:r>
            <a:r>
              <a:rPr lang="ko-KR" altLang="en-US" dirty="0" smtClean="0"/>
              <a:t> 특수 기술을 사용합니다</a:t>
            </a:r>
            <a:r>
              <a:rPr lang="en-US" altLang="ko-KR" dirty="0" smtClean="0"/>
              <a:t>.</a:t>
            </a:r>
          </a:p>
          <a:p>
            <a:pPr marL="342900" indent="-342900"/>
            <a:endParaRPr lang="en-US" altLang="ko-KR" dirty="0" smtClean="0"/>
          </a:p>
          <a:p>
            <a:pPr marL="342900" indent="-342900"/>
            <a:r>
              <a:rPr lang="en-US" altLang="ko-KR" dirty="0" smtClean="0"/>
              <a:t>(5) </a:t>
            </a:r>
            <a:r>
              <a:rPr lang="ko-KR" altLang="en-US" dirty="0" smtClean="0"/>
              <a:t>특수 기술을 사용하면 그 기술에 표기된 만큼의 </a:t>
            </a:r>
            <a:r>
              <a:rPr lang="ko-KR" altLang="en-US" dirty="0" err="1" smtClean="0"/>
              <a:t>스테미나가</a:t>
            </a:r>
            <a:r>
              <a:rPr lang="ko-KR" altLang="en-US" dirty="0" smtClean="0"/>
              <a:t> 줄어듭니다</a:t>
            </a:r>
            <a:r>
              <a:rPr lang="en-US" altLang="ko-KR" dirty="0" smtClean="0"/>
              <a:t>.</a:t>
            </a:r>
          </a:p>
          <a:p>
            <a:pPr marL="342900" indent="-342900"/>
            <a:endParaRPr lang="en-US" altLang="ko-KR" dirty="0" smtClean="0"/>
          </a:p>
          <a:p>
            <a:pPr marL="342900" indent="-342900"/>
            <a:r>
              <a:rPr lang="en-US" altLang="ko-KR" dirty="0" smtClean="0"/>
              <a:t>(6) </a:t>
            </a:r>
            <a:r>
              <a:rPr lang="ko-KR" altLang="en-US" dirty="0" err="1" smtClean="0"/>
              <a:t>스테미나는</a:t>
            </a:r>
            <a:r>
              <a:rPr lang="ko-KR" altLang="en-US" dirty="0" smtClean="0"/>
              <a:t> 일정 시간이 지나면 서서히 회복합니다</a:t>
            </a:r>
            <a:r>
              <a:rPr lang="en-US" altLang="ko-KR" dirty="0" smtClean="0"/>
              <a:t>. </a:t>
            </a:r>
          </a:p>
          <a:p>
            <a:pPr marL="342900" indent="-342900"/>
            <a:r>
              <a:rPr lang="en-US" altLang="ko-KR" dirty="0" smtClean="0"/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19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1643050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전투 시스템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부대 컨트롤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210" y="1714488"/>
            <a:ext cx="81964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 : </a:t>
            </a:r>
            <a:r>
              <a:rPr lang="ko-KR" altLang="en-US" dirty="0" smtClean="0"/>
              <a:t>이 키를 누른 상태에서 마우스 포인터를 움직여 적을 선택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락</a:t>
            </a:r>
            <a:r>
              <a:rPr lang="ko-KR" altLang="en-US" dirty="0" smtClean="0"/>
              <a:t> 온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할 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한번에 최대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명의 적을 선택 할 수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R : </a:t>
            </a:r>
            <a:r>
              <a:rPr lang="ko-KR" altLang="en-US" dirty="0" err="1" smtClean="0"/>
              <a:t>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온된</a:t>
            </a:r>
            <a:r>
              <a:rPr lang="ko-KR" altLang="en-US" dirty="0" smtClean="0"/>
              <a:t> 대상을 원거리 공격을 하는 부대들이 우선시 하여 공격합니다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P : </a:t>
            </a:r>
            <a:r>
              <a:rPr lang="ko-KR" altLang="en-US" dirty="0" smtClean="0"/>
              <a:t>현재 위치에서 모든 행동을 멈추게 합니다</a:t>
            </a:r>
            <a:r>
              <a:rPr lang="en-US" altLang="ko-KR" dirty="0" smtClean="0"/>
              <a:t> 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멈춘 상태에서 적에게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공격을 받으면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명령이 취소됨과 동시에 적을 공격합니다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E : </a:t>
            </a:r>
            <a:r>
              <a:rPr lang="ko-KR" altLang="en-US" dirty="0" smtClean="0"/>
              <a:t>부대가 멈춤 상태이거나 이동 중 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명령을 취소하고 근처의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적을 공격하도록 지시합니다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F : </a:t>
            </a:r>
            <a:r>
              <a:rPr lang="ko-KR" altLang="en-US" dirty="0" smtClean="0"/>
              <a:t>이전의 명령을 취소하고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캐릭터의 위치를 기준으로 미리 설정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했던 진형을 갖추도록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C : </a:t>
            </a:r>
            <a:r>
              <a:rPr lang="ko-KR" altLang="en-US" dirty="0" smtClean="0"/>
              <a:t>화면을 </a:t>
            </a:r>
            <a:r>
              <a:rPr lang="en-US" altLang="ko-KR" dirty="0" smtClean="0"/>
              <a:t>Commander Mode</a:t>
            </a:r>
            <a:r>
              <a:rPr lang="ko-KR" altLang="en-US" dirty="0" smtClean="0"/>
              <a:t>로 전환시켜 줍니다</a:t>
            </a:r>
            <a:r>
              <a:rPr lang="en-US" altLang="ko-KR" dirty="0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1024-3_badpark_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4786314" y="1428736"/>
            <a:ext cx="3828299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786314" y="642918"/>
            <a:ext cx="202773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0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sx="110000" sy="110000" algn="tl" rotWithShape="0">
                    <a:prstClr val="black">
                      <a:alpha val="20000"/>
                    </a:prstClr>
                  </a:outerShdw>
                </a:effectLst>
              </a:rPr>
              <a:t>INDEX</a:t>
            </a:r>
            <a:endParaRPr lang="en-US" altLang="ko-KR" sz="5000" dirty="0">
              <a:ln w="18415" cmpd="sng">
                <a:solidFill>
                  <a:schemeClr val="tx1"/>
                </a:solidFill>
                <a:prstDash val="solid"/>
              </a:ln>
              <a:effectLst>
                <a:outerShdw blurRad="50800" dist="38100" dir="2700000" sx="110000" sy="11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929190" y="1643050"/>
            <a:ext cx="2712739" cy="3571900"/>
            <a:chOff x="4929190" y="1643050"/>
            <a:chExt cx="2712739" cy="3571900"/>
          </a:xfrm>
        </p:grpSpPr>
        <p:sp>
          <p:nvSpPr>
            <p:cNvPr id="8" name="TextBox 7"/>
            <p:cNvSpPr txBox="1"/>
            <p:nvPr/>
          </p:nvSpPr>
          <p:spPr>
            <a:xfrm>
              <a:off x="4929190" y="164305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기획 </a:t>
              </a:r>
              <a:r>
                <a:rPr lang="ko-KR" altLang="en-US" dirty="0" err="1" smtClean="0">
                  <a:latin typeface="HY수평선B" pitchFamily="18" charset="-127"/>
                  <a:ea typeface="HY수평선B" pitchFamily="18" charset="-127"/>
                </a:rPr>
                <a:t>컨셉</a:t>
              </a: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</p:txBody>
        </p:sp>
        <p:grpSp>
          <p:nvGrpSpPr>
            <p:cNvPr id="9" name="그룹 14"/>
            <p:cNvGrpSpPr/>
            <p:nvPr/>
          </p:nvGrpSpPr>
          <p:grpSpPr>
            <a:xfrm>
              <a:off x="4929190" y="4143380"/>
              <a:ext cx="2015295" cy="1071570"/>
              <a:chOff x="4929190" y="3143248"/>
              <a:chExt cx="2015295" cy="107157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929190" y="3143248"/>
                <a:ext cx="1476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HY수평선B" pitchFamily="18" charset="-127"/>
                    <a:ea typeface="HY수평선B" pitchFamily="18" charset="-127"/>
                  </a:rPr>
                  <a:t>3. </a:t>
                </a:r>
                <a:r>
                  <a:rPr lang="ko-KR" altLang="en-US" dirty="0" smtClean="0">
                    <a:latin typeface="HY수평선B" pitchFamily="18" charset="-127"/>
                    <a:ea typeface="HY수평선B" pitchFamily="18" charset="-127"/>
                  </a:rPr>
                  <a:t>차후 계획</a:t>
                </a:r>
                <a:endParaRPr lang="ko-KR" altLang="en-US" dirty="0">
                  <a:latin typeface="HY수평선B" pitchFamily="18" charset="-127"/>
                  <a:ea typeface="HY수평선B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929190" y="3500438"/>
                <a:ext cx="2015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HY수평선B" pitchFamily="18" charset="-127"/>
                    <a:ea typeface="HY수평선B" pitchFamily="18" charset="-127"/>
                  </a:rPr>
                  <a:t>4. </a:t>
                </a:r>
                <a:r>
                  <a:rPr lang="ko-KR" altLang="en-US" dirty="0" smtClean="0">
                    <a:latin typeface="HY수평선B" pitchFamily="18" charset="-127"/>
                    <a:ea typeface="HY수평선B" pitchFamily="18" charset="-127"/>
                  </a:rPr>
                  <a:t>코멘트 및 후기</a:t>
                </a:r>
                <a:endParaRPr lang="ko-KR" altLang="en-US" dirty="0">
                  <a:latin typeface="HY수평선B" pitchFamily="18" charset="-127"/>
                  <a:ea typeface="HY수평선B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36601" y="3845486"/>
                <a:ext cx="1476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HY수평선B" pitchFamily="18" charset="-127"/>
                    <a:ea typeface="HY수평선B" pitchFamily="18" charset="-127"/>
                  </a:rPr>
                  <a:t>5. </a:t>
                </a:r>
                <a:r>
                  <a:rPr lang="ko-KR" altLang="en-US" dirty="0" smtClean="0">
                    <a:latin typeface="HY수평선B" pitchFamily="18" charset="-127"/>
                    <a:ea typeface="HY수평선B" pitchFamily="18" charset="-127"/>
                  </a:rPr>
                  <a:t>참고 문헌</a:t>
                </a:r>
                <a:endParaRPr lang="ko-KR" altLang="en-US" dirty="0">
                  <a:latin typeface="HY수평선B" pitchFamily="18" charset="-127"/>
                  <a:ea typeface="HY수평선B" pitchFamily="18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500694" y="2969311"/>
              <a:ext cx="206659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세계관</a:t>
              </a: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캐릭터</a:t>
              </a:r>
              <a:r>
                <a:rPr lang="en-US" altLang="ko-KR" dirty="0" smtClean="0">
                  <a:latin typeface="HY수평선B" pitchFamily="18" charset="-127"/>
                  <a:ea typeface="HY수평선B" pitchFamily="18" charset="-127"/>
                </a:rPr>
                <a:t>(</a:t>
              </a: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수호자</a:t>
              </a:r>
              <a:r>
                <a:rPr lang="en-US" altLang="ko-KR" dirty="0" smtClean="0">
                  <a:latin typeface="HY수평선B" pitchFamily="18" charset="-127"/>
                  <a:ea typeface="HY수평선B" pitchFamily="18" charset="-127"/>
                </a:rPr>
                <a:t>)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ko-KR" dirty="0" smtClean="0">
                  <a:latin typeface="HY수평선B" pitchFamily="18" charset="-127"/>
                  <a:ea typeface="HY수평선B" pitchFamily="18" charset="-127"/>
                </a:rPr>
                <a:t>AI </a:t>
              </a: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부대 군사</a:t>
              </a: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게임 플레이</a:t>
              </a: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  <a:p>
              <a:pPr marL="342900" indent="-342900">
                <a:buFont typeface="+mj-ea"/>
                <a:buAutoNum type="circleNumDbPlain"/>
              </a:pP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  <a:p>
              <a:pPr marL="342900" indent="-342900">
                <a:buFont typeface="+mj-ea"/>
                <a:buAutoNum type="circleNumDbPlain"/>
              </a:pPr>
              <a:endParaRPr lang="en-US" altLang="ko-KR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29190" y="2702478"/>
              <a:ext cx="1476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수평선B" pitchFamily="18" charset="-127"/>
                  <a:ea typeface="HY수평선B" pitchFamily="18" charset="-127"/>
                </a:rPr>
                <a:t>2. </a:t>
              </a: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게임 소개</a:t>
              </a: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72132" y="2000240"/>
              <a:ext cx="2069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dirty="0" err="1" smtClean="0">
                  <a:latin typeface="HY수평선B" pitchFamily="18" charset="-127"/>
                  <a:ea typeface="HY수평선B" pitchFamily="18" charset="-127"/>
                </a:rPr>
                <a:t>컨셉</a:t>
              </a:r>
              <a:endParaRPr lang="en-US" altLang="ko-KR" dirty="0" smtClean="0">
                <a:latin typeface="HY수평선B" pitchFamily="18" charset="-127"/>
                <a:ea typeface="HY수평선B" pitchFamily="18" charset="-127"/>
              </a:endParaRPr>
            </a:p>
            <a:p>
              <a:pPr marL="342900" indent="-342900">
                <a:buFont typeface="+mj-ea"/>
                <a:buAutoNum type="circleNumDbPlain"/>
              </a:pPr>
              <a:r>
                <a:rPr lang="ko-KR" altLang="en-US" dirty="0" smtClean="0">
                  <a:latin typeface="HY수평선B" pitchFamily="18" charset="-127"/>
                  <a:ea typeface="HY수평선B" pitchFamily="18" charset="-127"/>
                </a:rPr>
                <a:t>플랫폼 및 장르</a:t>
              </a:r>
              <a:endParaRPr lang="ko-KR" altLang="en-US" dirty="0">
                <a:latin typeface="HY수평선B" pitchFamily="18" charset="-127"/>
                <a:ea typeface="HY수평선B" pitchFamily="18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INDEX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20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224" y="5774312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마우스 왼쪽 버튼으로 단일 대상 공격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100" name="Picture 4" descr="http://upload.inven.co.kr/upload/2011/03/13/bbs/i7335665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643050"/>
            <a:ext cx="6143668" cy="400052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715272" y="58578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8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21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4098" name="Picture 2" descr="http://upload.inven.co.kr/upload/2011/03/13/bbs/i94682725.jpg"/>
          <p:cNvPicPr>
            <a:picLocks noChangeAspect="1" noChangeArrowheads="1"/>
          </p:cNvPicPr>
          <p:nvPr/>
        </p:nvPicPr>
        <p:blipFill>
          <a:blip r:embed="rId3"/>
          <a:srcRect r="13574" b="10989"/>
          <a:stretch>
            <a:fillRect/>
          </a:stretch>
        </p:blipFill>
        <p:spPr bwMode="auto">
          <a:xfrm>
            <a:off x="1500166" y="1642098"/>
            <a:ext cx="6072230" cy="400148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57224" y="5774312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전투 도중 특수 기술을 사용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스태미나의 소비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5272" y="58578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9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게임 플레이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22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224" y="577431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락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온한 적을 우선 공격 하도록 명령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6866" name="Picture 2" descr="690722_13391133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643050"/>
            <a:ext cx="6072230" cy="400052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572396" y="578645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10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cep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9" name="Picture 3" descr="C:\Users\PC\Desktop\게임 만화\이미지\349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14356"/>
            <a:ext cx="2571768" cy="2393341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600825" y="3772685"/>
            <a:ext cx="3828299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1538" y="2534189"/>
            <a:ext cx="32688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수평선B" pitchFamily="18" charset="-127"/>
                <a:ea typeface="HY수평선B" pitchFamily="18" charset="-127"/>
              </a:rPr>
              <a:t>3</a:t>
            </a:r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2292B"/>
                </a:solidFill>
                <a:latin typeface="HY수평선B" pitchFamily="18" charset="-127"/>
                <a:ea typeface="HY수평선B" pitchFamily="18" charset="-127"/>
              </a:rPr>
              <a:t>차기 계획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2292B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23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3. </a:t>
            </a:r>
            <a:r>
              <a:rPr lang="ko-KR" altLang="en-US" sz="2000" dirty="0" smtClean="0">
                <a:solidFill>
                  <a:schemeClr val="bg1"/>
                </a:solidFill>
              </a:rPr>
              <a:t>차기 계획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차기 계획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422521"/>
            <a:ext cx="807144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부대 종류의 다양화를 이용한 </a:t>
            </a:r>
            <a:r>
              <a:rPr lang="ko-KR" altLang="en-US" dirty="0" err="1" smtClean="0">
                <a:latin typeface="HY수평선B" pitchFamily="18" charset="-127"/>
                <a:ea typeface="HY수평선B" pitchFamily="18" charset="-127"/>
              </a:rPr>
              <a:t>컨텐츠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 화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연합 세력에 관한 시스템을 더 체계적으로 확립하여 세력 전쟁 및 대규모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공성 전투 시스템 도입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유저간의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PVP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대전 시스템의 다양화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플레이어 간의 캐릭터의 전투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플레이어 간의 캐릭터 및 부대의 전투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진형을 다시 갖추거나 전투를 할 때 부대 군사들의 인공지능 구현에 대한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의문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캐릭터의 은신 및 부대의 매복 공격 등 지형을 이용한 플레이 설명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24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3. </a:t>
            </a:r>
            <a:r>
              <a:rPr lang="ko-KR" altLang="en-US" sz="2000" dirty="0" smtClean="0">
                <a:solidFill>
                  <a:prstClr val="white"/>
                </a:solidFill>
              </a:rPr>
              <a:t>차기 계획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857224" y="5429264"/>
            <a:ext cx="1571636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500298" y="5357826"/>
            <a:ext cx="5482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차후 시스템 기획서에서 위의 문제들에 대하여</a:t>
            </a:r>
            <a:endParaRPr lang="en-US" altLang="ko-KR" sz="2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다루도록 하겠습니다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cep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9" name="Picture 3" descr="C:\Users\PC\Desktop\게임 만화\이미지\349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14356"/>
            <a:ext cx="2571768" cy="2393341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600825" y="3772685"/>
            <a:ext cx="4899869" cy="135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1538" y="2534189"/>
            <a:ext cx="45865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수평선B" pitchFamily="18" charset="-127"/>
                <a:ea typeface="HY수평선B" pitchFamily="18" charset="-127"/>
              </a:rPr>
              <a:t>4</a:t>
            </a:r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2292B"/>
                </a:solidFill>
                <a:latin typeface="HY수평선B" pitchFamily="18" charset="-127"/>
                <a:ea typeface="HY수평선B" pitchFamily="18" charset="-127"/>
              </a:rPr>
              <a:t>코멘트 및 후기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2292B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25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4. </a:t>
            </a:r>
            <a:r>
              <a:rPr lang="ko-KR" altLang="en-US" sz="2000" dirty="0" smtClean="0">
                <a:solidFill>
                  <a:schemeClr val="bg1"/>
                </a:solidFill>
              </a:rPr>
              <a:t>코멘트 및 후기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코멘트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85" y="1571612"/>
            <a:ext cx="775725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일반 화면과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Commander Mode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를 전환하며 명령을 할 때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캐릭터를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조정하지 못하는 지연 시간 발생함 그리고 한가지 화면을 사용 할 때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보다 컨트롤이 느려짐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복잡한 키와 명령들의 구성으로 키보드 </a:t>
            </a:r>
            <a:r>
              <a:rPr lang="ko-KR" altLang="en-US" dirty="0" err="1" smtClean="0">
                <a:latin typeface="HY수평선B" pitchFamily="18" charset="-127"/>
                <a:ea typeface="HY수평선B" pitchFamily="18" charset="-127"/>
              </a:rPr>
              <a:t>셋팅이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 매우 어려움이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예상되며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게임에 적응하기 매우 어려울 것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복잡한 키와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Commander Mode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에도 불구하고 전장을 지휘하는데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한계가 발생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부대 군사의 인공 지능에 대한 알고리즘 구현에 대한 고민이 필요하다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26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4. </a:t>
            </a:r>
            <a:r>
              <a:rPr lang="ko-KR" altLang="en-US" sz="2000" dirty="0" smtClean="0">
                <a:solidFill>
                  <a:prstClr val="white"/>
                </a:solidFill>
              </a:rPr>
              <a:t>코멘트 및 후기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후기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85" y="1571612"/>
            <a:ext cx="81419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돌격대 발표 당시 문서보다 양은 많아졌으나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게임 플레이의 흐름을 연결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하는 것이 매우 어려웠다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차후의 기획서에서는 문서의 흐름에 대한 연구에 더 중점을 두겠습니다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차후의 기획서에서는 내가 생각 했던 것과 비슷한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RPG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게임들과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RTS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게임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들의 플레이 화면을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참고하며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좀 더 부가적인  요소와 부대 시스템에서의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차별화 된 모습을 더 강조할 것 입니다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27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4. </a:t>
            </a:r>
            <a:r>
              <a:rPr lang="ko-KR" altLang="en-US" sz="2000" dirty="0" smtClean="0">
                <a:solidFill>
                  <a:prstClr val="white"/>
                </a:solidFill>
              </a:rPr>
              <a:t>코멘트 및 후기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cep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9" name="Picture 3" descr="C:\Users\PC\Desktop\게임 만화\이미지\349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14356"/>
            <a:ext cx="2571768" cy="2393341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600825" y="3772685"/>
            <a:ext cx="4899869" cy="135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1538" y="2534189"/>
            <a:ext cx="32704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수평선B" pitchFamily="18" charset="-127"/>
                <a:ea typeface="HY수평선B" pitchFamily="18" charset="-127"/>
              </a:rPr>
              <a:t>5</a:t>
            </a:r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2292B"/>
                </a:solidFill>
                <a:latin typeface="HY수평선B" pitchFamily="18" charset="-127"/>
                <a:ea typeface="HY수평선B" pitchFamily="18" charset="-127"/>
              </a:rPr>
              <a:t>참고 자료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2292B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28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5. </a:t>
            </a:r>
            <a:r>
              <a:rPr lang="ko-KR" altLang="en-US" sz="2000" dirty="0" smtClean="0">
                <a:solidFill>
                  <a:schemeClr val="bg1"/>
                </a:solidFill>
              </a:rPr>
              <a:t>참고 자료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참고 자료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29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5. </a:t>
            </a:r>
            <a:r>
              <a:rPr lang="ko-KR" altLang="en-US" sz="2000" dirty="0" smtClean="0">
                <a:solidFill>
                  <a:prstClr val="white"/>
                </a:solidFill>
              </a:rPr>
              <a:t>참고 자료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1500174"/>
            <a:ext cx="823013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INDEX </a:t>
            </a:r>
            <a:r>
              <a:rPr lang="ko-KR" altLang="en-US" sz="1400" dirty="0" smtClean="0"/>
              <a:t>페이지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메인 페이지의 군사 이미지</a:t>
            </a:r>
            <a:r>
              <a:rPr lang="en-US" altLang="ko-KR" sz="1400" dirty="0" smtClean="0"/>
              <a:t> - </a:t>
            </a:r>
            <a:r>
              <a:rPr lang="ko-KR" altLang="en-US" sz="1400" dirty="0" smtClean="0"/>
              <a:t>외국의 게임 정보 사이트의 </a:t>
            </a:r>
            <a:r>
              <a:rPr lang="ko-KR" altLang="en-US" sz="1400" dirty="0" err="1" smtClean="0"/>
              <a:t>길드워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 </a:t>
            </a:r>
            <a:r>
              <a:rPr lang="ko-KR" altLang="en-US" sz="1400" dirty="0" smtClean="0"/>
              <a:t>원화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hlinkClick r:id="rId3"/>
              </a:rPr>
              <a:t>http://www.gry-online.pl/S024.asp?ID=1268&amp;PART=950</a:t>
            </a:r>
            <a:endParaRPr lang="en-US" altLang="ko-KR" sz="1400" dirty="0" smtClean="0"/>
          </a:p>
          <a:p>
            <a:r>
              <a:rPr lang="en-US" altLang="ko-KR" sz="1400" dirty="0" smtClean="0"/>
              <a:t> 2P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킹 덤 </a:t>
            </a:r>
            <a:r>
              <a:rPr lang="ko-KR" altLang="en-US" sz="1400" dirty="0" err="1" smtClean="0"/>
              <a:t>언더</a:t>
            </a:r>
            <a:r>
              <a:rPr lang="ko-KR" altLang="en-US" sz="1400" dirty="0" smtClean="0"/>
              <a:t> 파이어</a:t>
            </a:r>
            <a:r>
              <a:rPr lang="en-US" altLang="ko-KR" sz="1400" dirty="0" smtClean="0"/>
              <a:t>2  </a:t>
            </a:r>
            <a:r>
              <a:rPr lang="ko-KR" altLang="en-US" sz="1400" dirty="0" smtClean="0"/>
              <a:t>전투 묘사 장면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 smtClean="0">
                <a:hlinkClick r:id="rId4"/>
              </a:rPr>
              <a:t>http://www.blueside.co.kr/KOR/products/kufii/index.asp#dummy</a:t>
            </a:r>
            <a:endParaRPr lang="en-US" altLang="ko-KR" sz="1400" dirty="0" smtClean="0"/>
          </a:p>
          <a:p>
            <a:r>
              <a:rPr lang="en-US" altLang="ko-KR" sz="1400" dirty="0" smtClean="0"/>
              <a:t> 9P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리그 </a:t>
            </a:r>
            <a:r>
              <a:rPr lang="ko-KR" altLang="en-US" sz="1400" dirty="0" err="1" smtClean="0"/>
              <a:t>오브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레전드</a:t>
            </a:r>
            <a:r>
              <a:rPr lang="ko-KR" altLang="en-US" sz="1400" dirty="0" smtClean="0"/>
              <a:t> 아이템 이미지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5"/>
              </a:rPr>
              <a:t> http://gameinfo.leagueoflegends.co.kr/ko/game-info/items/</a:t>
            </a:r>
            <a:endParaRPr lang="en-US" altLang="ko-KR" sz="1400" dirty="0" smtClean="0"/>
          </a:p>
          <a:p>
            <a:r>
              <a:rPr lang="en-US" altLang="ko-KR" sz="1400" dirty="0" smtClean="0"/>
              <a:t> 10P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3. </a:t>
            </a:r>
            <a:r>
              <a:rPr lang="ko-KR" altLang="en-US" sz="1400" dirty="0" smtClean="0"/>
              <a:t>문명 </a:t>
            </a:r>
            <a:r>
              <a:rPr lang="ko-KR" altLang="en-US" sz="1400" dirty="0" err="1" smtClean="0"/>
              <a:t>유닛</a:t>
            </a:r>
            <a:r>
              <a:rPr lang="ko-KR" altLang="en-US" sz="1400" dirty="0" smtClean="0"/>
              <a:t> 아이콘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 smtClean="0">
                <a:hlinkClick r:id="rId6"/>
              </a:rPr>
              <a:t>https://mirror.enha.kr/wiki/%EB%AC%B8%EB%AA%85%205/%EC%9C%A0%EB%8B%9B</a:t>
            </a:r>
            <a:endParaRPr lang="en-US" altLang="ko-KR" sz="1400" dirty="0" smtClean="0"/>
          </a:p>
          <a:p>
            <a:r>
              <a:rPr lang="en-US" altLang="ko-KR" sz="1400" dirty="0" smtClean="0"/>
              <a:t> 13P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5. </a:t>
            </a:r>
            <a:r>
              <a:rPr lang="ko-KR" altLang="en-US" sz="1400" dirty="0" smtClean="0"/>
              <a:t>영웅의 군단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실제 플레이 화면 </a:t>
            </a:r>
            <a:r>
              <a:rPr lang="ko-KR" altLang="en-US" sz="1400" dirty="0" err="1" smtClean="0"/>
              <a:t>캡쳐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지도는 밑의 </a:t>
            </a:r>
            <a:r>
              <a:rPr lang="ko-KR" altLang="en-US" sz="1400" dirty="0" err="1" smtClean="0"/>
              <a:t>킹덤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언더</a:t>
            </a:r>
            <a:r>
              <a:rPr lang="ko-KR" altLang="en-US" sz="1400" dirty="0" smtClean="0"/>
              <a:t> 파이어 참고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합성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11P </a:t>
            </a:r>
            <a:r>
              <a:rPr lang="ko-KR" altLang="en-US" sz="1400" dirty="0" smtClean="0"/>
              <a:t>참고</a:t>
            </a:r>
            <a:r>
              <a:rPr lang="en-US" altLang="ko-KR" sz="1400" dirty="0" smtClean="0"/>
              <a:t> 4/ 15P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6/ 17P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7 </a:t>
            </a:r>
            <a:r>
              <a:rPr lang="ko-KR" altLang="en-US" sz="1400" dirty="0" err="1" smtClean="0"/>
              <a:t>킹덤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언더</a:t>
            </a:r>
            <a:r>
              <a:rPr lang="ko-KR" altLang="en-US" sz="1400" dirty="0" smtClean="0"/>
              <a:t> 파이어 </a:t>
            </a:r>
            <a:r>
              <a:rPr lang="ko-KR" altLang="en-US" sz="1400" dirty="0" err="1" smtClean="0"/>
              <a:t>클로즈</a:t>
            </a:r>
            <a:r>
              <a:rPr lang="ko-KR" altLang="en-US" sz="1400" dirty="0" smtClean="0"/>
              <a:t> 베타 플레이 영상 </a:t>
            </a:r>
            <a:r>
              <a:rPr lang="ko-KR" altLang="en-US" sz="1400" dirty="0" err="1" smtClean="0"/>
              <a:t>캡쳐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7"/>
              </a:rPr>
              <a:t>http://www.youtube.com/watch?v=OUoKQy6kwOw</a:t>
            </a:r>
            <a:endParaRPr lang="en-US" altLang="ko-KR" sz="1400" dirty="0" smtClean="0"/>
          </a:p>
          <a:p>
            <a:r>
              <a:rPr lang="en-US" altLang="ko-KR" sz="1400" dirty="0" smtClean="0"/>
              <a:t> 20P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8/ 21P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9 </a:t>
            </a:r>
            <a:r>
              <a:rPr lang="ko-KR" altLang="en-US" sz="1400" dirty="0" smtClean="0"/>
              <a:t>테라 </a:t>
            </a:r>
            <a:r>
              <a:rPr lang="ko-KR" altLang="en-US" sz="1400" dirty="0" err="1" smtClean="0"/>
              <a:t>인벤</a:t>
            </a:r>
            <a:r>
              <a:rPr lang="ko-KR" altLang="en-US" sz="1400" dirty="0" smtClean="0"/>
              <a:t> 글 중 테라 게임 플레이 화면에 대한 자료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8"/>
              </a:rPr>
              <a:t>http://m.inven.co.kr/board/powerbbs.php?come_idx=2141&amp;l=2583</a:t>
            </a:r>
            <a:endParaRPr lang="en-US" altLang="ko-KR" sz="1400" dirty="0" smtClean="0"/>
          </a:p>
          <a:p>
            <a:r>
              <a:rPr lang="en-US" altLang="ko-KR" sz="1400" dirty="0" smtClean="0"/>
              <a:t> 22P </a:t>
            </a:r>
            <a:r>
              <a:rPr lang="ko-KR" altLang="en-US" sz="1400" dirty="0" smtClean="0"/>
              <a:t>참고 </a:t>
            </a:r>
            <a:r>
              <a:rPr lang="en-US" altLang="ko-KR" sz="1400" dirty="0" smtClean="0"/>
              <a:t>10 </a:t>
            </a:r>
            <a:r>
              <a:rPr lang="ko-KR" altLang="en-US" sz="1400" dirty="0" err="1" smtClean="0"/>
              <a:t>모나크</a:t>
            </a:r>
            <a:r>
              <a:rPr lang="ko-KR" altLang="en-US" sz="1400" dirty="0" smtClean="0"/>
              <a:t> 온라인 알파 테스트 당시 플레이 화면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9"/>
              </a:rPr>
              <a:t>http://game.donga.com/bbs/639/</a:t>
            </a:r>
            <a:endParaRPr lang="en-US" altLang="ko-KR" sz="1400" dirty="0" smtClean="0"/>
          </a:p>
          <a:p>
            <a:endParaRPr lang="ko-KR" altLang="en-US" sz="1400" dirty="0" smtClean="0"/>
          </a:p>
          <a:p>
            <a:endParaRPr lang="ko-KR" altLang="en-US" sz="1400" dirty="0" smtClean="0"/>
          </a:p>
          <a:p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cep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9" name="Picture 3" descr="C:\Users\PC\Desktop\게임 만화\이미지\349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14356"/>
            <a:ext cx="2571768" cy="2393341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600825" y="3772685"/>
            <a:ext cx="3828299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1538" y="2534189"/>
            <a:ext cx="32704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수평선B" pitchFamily="18" charset="-127"/>
                <a:ea typeface="HY수평선B" pitchFamily="18" charset="-127"/>
              </a:rPr>
              <a:t>1</a:t>
            </a:r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2292B"/>
                </a:solidFill>
                <a:latin typeface="HY수평선B" pitchFamily="18" charset="-127"/>
                <a:ea typeface="HY수평선B" pitchFamily="18" charset="-127"/>
              </a:rPr>
              <a:t>기획 컨셉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2292B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3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</a:rPr>
              <a:t>기획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컨셉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err="1" smtClean="0">
                <a:latin typeface="HY수평선B" pitchFamily="18" charset="-127"/>
                <a:ea typeface="HY수평선B" pitchFamily="18" charset="-127"/>
              </a:rPr>
              <a:t>컨셉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500174"/>
            <a:ext cx="812472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기획 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기획서를 통하여 제안할 게임의 가장 중요한 게임 플레이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</a:t>
            </a:r>
            <a:r>
              <a:rPr lang="ko-KR" altLang="en-US" dirty="0" smtClean="0"/>
              <a:t>요소를 중점으로 설명 하도록 하겠습니다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800" dirty="0" smtClean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게임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캐릭터의 전투와 동시에 부대를 이끌고 전장을 지휘하는 전술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</a:t>
            </a:r>
            <a:r>
              <a:rPr lang="ko-KR" altLang="en-US" dirty="0" smtClean="0"/>
              <a:t>적인 요소를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더하여 전장에 있는 느낌을 살린 전술 </a:t>
            </a:r>
            <a:r>
              <a:rPr lang="en-US" altLang="ko-KR" dirty="0" smtClean="0"/>
              <a:t>MMORPG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                 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. </a:t>
            </a:r>
          </a:p>
        </p:txBody>
      </p:sp>
      <p:pic>
        <p:nvPicPr>
          <p:cNvPr id="8" name="그림 7" descr="2013030566677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6" y="3093446"/>
            <a:ext cx="6143668" cy="3193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15272" y="59171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4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</a:rPr>
              <a:t>기획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컨셉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579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플랫폼 및 장르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85" y="1571612"/>
            <a:ext cx="58865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플랫폼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: PC (MOUSE &amp; KEYBOARD)</a:t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342900" indent="-342900">
              <a:buFont typeface="+mj-lt"/>
              <a:buAutoNum type="alphaU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권장사양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OS :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윈도우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7 </a:t>
            </a: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이상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프로세서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: Intel core I5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메모리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: 8GB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latin typeface="HY수평선B" pitchFamily="18" charset="-127"/>
                <a:ea typeface="HY수평선B" pitchFamily="18" charset="-127"/>
              </a:rPr>
              <a:t>그래픽 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: </a:t>
            </a:r>
            <a:r>
              <a:rPr lang="en-US" b="1" dirty="0"/>
              <a:t>GTX 650 </a:t>
            </a:r>
            <a:r>
              <a:rPr lang="en-US" b="1" dirty="0" smtClean="0"/>
              <a:t>, </a:t>
            </a:r>
            <a:r>
              <a:rPr lang="en-US" b="1" dirty="0"/>
              <a:t>GTX 550 Ti </a:t>
            </a:r>
            <a:r>
              <a:rPr lang="en-US" b="1" dirty="0" smtClean="0"/>
              <a:t>/</a:t>
            </a: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/>
            </a:r>
            <a:br>
              <a:rPr lang="en-US" altLang="ko-KR" dirty="0" smtClean="0">
                <a:latin typeface="HY수평선B" pitchFamily="18" charset="-127"/>
                <a:ea typeface="HY수평선B" pitchFamily="18" charset="-127"/>
              </a:rPr>
            </a:br>
            <a:r>
              <a:rPr lang="en-US" altLang="ko-KR" dirty="0" smtClean="0">
                <a:latin typeface="HY수평선B" pitchFamily="18" charset="-127"/>
                <a:ea typeface="HY수평선B" pitchFamily="18" charset="-127"/>
              </a:rPr>
              <a:t>            </a:t>
            </a:r>
            <a:r>
              <a:rPr lang="en-US" b="1" dirty="0" err="1" smtClean="0">
                <a:latin typeface="HY수평선B" pitchFamily="18" charset="-127"/>
                <a:ea typeface="HY수평선B" pitchFamily="18" charset="-127"/>
              </a:rPr>
              <a:t>Radeon</a:t>
            </a:r>
            <a:r>
              <a:rPr lang="en-US" b="1" dirty="0" smtClean="0">
                <a:latin typeface="HY수평선B" pitchFamily="18" charset="-127"/>
                <a:ea typeface="HY수평선B" pitchFamily="18" charset="-127"/>
              </a:rPr>
              <a:t> HD </a:t>
            </a:r>
            <a:r>
              <a:rPr lang="en-US" b="1" dirty="0">
                <a:latin typeface="HY수평선B" pitchFamily="18" charset="-127"/>
                <a:ea typeface="HY수평선B" pitchFamily="18" charset="-127"/>
              </a:rPr>
              <a:t>7770 </a:t>
            </a:r>
            <a:r>
              <a:rPr lang="en-US" b="1" dirty="0" smtClean="0">
                <a:latin typeface="HY수평선B" pitchFamily="18" charset="-127"/>
                <a:ea typeface="HY수평선B" pitchFamily="18" charset="-127"/>
              </a:rPr>
              <a:t>, </a:t>
            </a:r>
            <a:r>
              <a:rPr lang="en-US" b="1" dirty="0" err="1">
                <a:latin typeface="HY수평선B" pitchFamily="18" charset="-127"/>
                <a:ea typeface="HY수평선B" pitchFamily="18" charset="-127"/>
              </a:rPr>
              <a:t>Radeon</a:t>
            </a:r>
            <a:r>
              <a:rPr lang="en-US" b="1" dirty="0">
                <a:latin typeface="HY수평선B" pitchFamily="18" charset="-127"/>
                <a:ea typeface="HY수평선B" pitchFamily="18" charset="-127"/>
              </a:rPr>
              <a:t> HD 6770</a:t>
            </a:r>
            <a:endParaRPr lang="en-US" altLang="ko-KR" dirty="0" smtClean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5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</a:rPr>
              <a:t>기획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컨셉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cep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9" name="Picture 3" descr="C:\Users\PC\Desktop\게임 만화\이미지\349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714356"/>
            <a:ext cx="2571768" cy="2393341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600825" y="3772685"/>
            <a:ext cx="3828299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1538" y="2534189"/>
            <a:ext cx="32704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수평선B" pitchFamily="18" charset="-127"/>
                <a:ea typeface="HY수평선B" pitchFamily="18" charset="-127"/>
              </a:rPr>
              <a:t>2</a:t>
            </a:r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2292B"/>
                </a:solidFill>
                <a:latin typeface="HY수평선B" pitchFamily="18" charset="-127"/>
                <a:ea typeface="HY수평선B" pitchFamily="18" charset="-127"/>
              </a:rPr>
              <a:t>게임 소개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A2292B"/>
              </a:solidFill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6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</a:rPr>
              <a:t>게임 소개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세계</a:t>
            </a:r>
            <a:r>
              <a:rPr lang="ko-KR" altLang="en-US" sz="2800" dirty="0">
                <a:latin typeface="HY수평선B" pitchFamily="18" charset="-127"/>
                <a:ea typeface="HY수평선B" pitchFamily="18" charset="-127"/>
              </a:rPr>
              <a:t>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7224" y="1785926"/>
            <a:ext cx="7500990" cy="4214842"/>
          </a:xfrm>
          <a:prstGeom prst="rect">
            <a:avLst/>
          </a:prstGeom>
          <a:solidFill>
            <a:srgbClr val="C4BD97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시대적 배경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중세 시대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수 많은 나라로 쪼개져 있던 대륙을 </a:t>
            </a:r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ko-KR" altLang="en-US" dirty="0" smtClean="0">
                <a:solidFill>
                  <a:schemeClr val="tx1"/>
                </a:solidFill>
              </a:rPr>
              <a:t>도미니</a:t>
            </a:r>
            <a:r>
              <a:rPr lang="en-US" altLang="ko-KR" dirty="0" smtClean="0">
                <a:solidFill>
                  <a:schemeClr val="tx1"/>
                </a:solidFill>
              </a:rPr>
              <a:t>”</a:t>
            </a:r>
            <a:r>
              <a:rPr lang="ko-KR" altLang="en-US" dirty="0" smtClean="0">
                <a:solidFill>
                  <a:schemeClr val="tx1"/>
                </a:solidFill>
              </a:rPr>
              <a:t>란 나라가 무력 통일하여 도미니스 제국을 건설하게 됩니다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smtClean="0">
                <a:solidFill>
                  <a:schemeClr val="tx1"/>
                </a:solidFill>
              </a:rPr>
              <a:t>그 후 백 년 동안 큰 전쟁이 없었고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제국은 군사력 보다 경제와 문화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학문에 관심을 갖게 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제국이 다른 것에 신경 쓰는 사이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군사력을 키운 지배당하는 나라의 귀족들은 자신들의 권력 상승을 위해 반란을 일으켜 제국 군과 대립합니다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제국 군과 반란 군의 전투가 잦아지자 무관한 도시의 백성들이 피해를 입게 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그 피해의 규모는 점점 커집니다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이에 영주들과 백성들은 스스로 보호하기 위한 부대를 결성합니다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자신의 부대와 백성들을 보호하는 사명을 가지고 결성된 부대를 이끄는 사람을 수호자</a:t>
            </a:r>
            <a:r>
              <a:rPr lang="en-US" altLang="ko-KR" dirty="0" smtClean="0">
                <a:solidFill>
                  <a:schemeClr val="tx1"/>
                </a:solidFill>
              </a:rPr>
              <a:t>(Guardian) </a:t>
            </a:r>
            <a:r>
              <a:rPr lang="ko-KR" altLang="en-US" dirty="0" smtClean="0">
                <a:solidFill>
                  <a:schemeClr val="tx1"/>
                </a:solidFill>
              </a:rPr>
              <a:t>라고 부릅니다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수호자가 되어서 </a:t>
            </a:r>
            <a:r>
              <a:rPr lang="ko-KR" altLang="en-US" dirty="0" smtClean="0">
                <a:solidFill>
                  <a:srgbClr val="FF0000"/>
                </a:solidFill>
              </a:rPr>
              <a:t>부대를 이끌며 </a:t>
            </a:r>
            <a:r>
              <a:rPr lang="ko-KR" altLang="en-US" dirty="0" smtClean="0">
                <a:solidFill>
                  <a:schemeClr val="tx1"/>
                </a:solidFill>
              </a:rPr>
              <a:t>제국 군과 반란 군 사이에서 자신들을 보호하기에 더 유리한 쪽에 붙거나 여러 부대들이 연합하여 군단</a:t>
            </a:r>
            <a:r>
              <a:rPr lang="en-US" altLang="ko-KR" dirty="0" smtClean="0">
                <a:solidFill>
                  <a:schemeClr val="tx1"/>
                </a:solidFill>
              </a:rPr>
              <a:t>(Legion)</a:t>
            </a:r>
            <a:r>
              <a:rPr lang="ko-KR" altLang="en-US" dirty="0" smtClean="0">
                <a:solidFill>
                  <a:schemeClr val="tx1"/>
                </a:solidFill>
              </a:rPr>
              <a:t>이라는 또 다른 세력을 만들어서 보호하게 됩니다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7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</a:rPr>
              <a:t>게임 소개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2573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캐릭터</a:t>
            </a:r>
            <a:r>
              <a:rPr lang="en-US" altLang="ko-KR" sz="2800" dirty="0" smtClean="0">
                <a:latin typeface="HY수평선B" pitchFamily="18" charset="-127"/>
                <a:ea typeface="HY수평선B" pitchFamily="18" charset="-127"/>
              </a:rPr>
              <a:t>(</a:t>
            </a:r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수호자</a:t>
            </a:r>
            <a:r>
              <a:rPr lang="en-US" altLang="ko-KR" sz="2800" dirty="0" smtClean="0">
                <a:latin typeface="HY수평선B" pitchFamily="18" charset="-127"/>
                <a:ea typeface="HY수평선B" pitchFamily="18" charset="-127"/>
              </a:rPr>
              <a:t>)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2143116"/>
            <a:ext cx="79768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</a:t>
            </a:r>
            <a:r>
              <a:rPr lang="en-US" altLang="ko-KR" dirty="0" smtClean="0"/>
              <a:t>) </a:t>
            </a:r>
            <a:r>
              <a:rPr lang="ko-KR" altLang="en-US" dirty="0" smtClean="0"/>
              <a:t>플레이어가 직접적으로 컨트롤 하는 캐릭터</a:t>
            </a:r>
            <a:endParaRPr lang="en-US" altLang="ko-KR" dirty="0" smtClean="0"/>
          </a:p>
          <a:p>
            <a:r>
              <a:rPr lang="en-US" altLang="ko-KR" dirty="0" smtClean="0"/>
              <a:t>(2) </a:t>
            </a:r>
            <a:r>
              <a:rPr lang="ko-KR" altLang="en-US" dirty="0" smtClean="0"/>
              <a:t>캐릭터에 직업 군을 확정하는 요소는 따로 두지  않습니다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(3) </a:t>
            </a:r>
            <a:r>
              <a:rPr lang="ko-KR" altLang="en-US" dirty="0" smtClean="0"/>
              <a:t>캐릭터는 부대와 함께 전투를 치르면서 적을 처치 할 때마다 </a:t>
            </a:r>
            <a:endParaRPr lang="en-US" altLang="ko-KR" dirty="0" smtClean="0"/>
          </a:p>
          <a:p>
            <a:r>
              <a:rPr lang="ko-KR" altLang="en-US" dirty="0" smtClean="0"/>
              <a:t>    전투 경험치를 얻게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(4) </a:t>
            </a:r>
            <a:r>
              <a:rPr lang="ko-KR" altLang="en-US" dirty="0" smtClean="0"/>
              <a:t>자신이 주로 활용하는 능력에 전투 경험치를 투자하여 캐릭터가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특수 기술</a:t>
            </a:r>
            <a:r>
              <a:rPr lang="en-US" altLang="ko-KR" dirty="0" smtClean="0"/>
              <a:t>(Skill) </a:t>
            </a:r>
            <a:r>
              <a:rPr lang="ko-KR" altLang="en-US" dirty="0" smtClean="0"/>
              <a:t>및 능력 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 공격력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방어력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체력 증가 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  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얻게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en-US" altLang="ko-KR" dirty="0" smtClean="0"/>
              <a:t>5) </a:t>
            </a:r>
            <a:r>
              <a:rPr lang="ko-KR" altLang="en-US" dirty="0" smtClean="0"/>
              <a:t>체력과 </a:t>
            </a:r>
            <a:r>
              <a:rPr lang="ko-KR" altLang="en-US" dirty="0" err="1" smtClean="0"/>
              <a:t>스테미나에</a:t>
            </a:r>
            <a:r>
              <a:rPr lang="ko-KR" altLang="en-US" dirty="0" smtClean="0"/>
              <a:t> 대해 표기하며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스테미나는</a:t>
            </a:r>
            <a:r>
              <a:rPr lang="ko-KR" altLang="en-US" dirty="0" smtClean="0"/>
              <a:t> 특수 기술을 사용할 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소모하는 </a:t>
            </a:r>
            <a:r>
              <a:rPr lang="en-US" altLang="ko-KR" dirty="0" smtClean="0"/>
              <a:t>point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2910" y="1691618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수호자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2910" y="472900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능력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0100" y="5157629"/>
            <a:ext cx="7568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(1) </a:t>
            </a:r>
            <a:r>
              <a:rPr lang="ko-KR" altLang="en-US" dirty="0" smtClean="0"/>
              <a:t>캐릭터의 전투 플레이와  부대 군사의 전투에 </a:t>
            </a:r>
            <a:r>
              <a:rPr lang="ko-KR" altLang="en-US" dirty="0" err="1" smtClean="0"/>
              <a:t>버프</a:t>
            </a:r>
            <a:r>
              <a:rPr lang="ko-KR" altLang="en-US" dirty="0" smtClean="0"/>
              <a:t> 효과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능력 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/>
            <a:r>
              <a:rPr lang="ko-KR" altLang="en-US" dirty="0" smtClean="0"/>
              <a:t>    특수 기술</a:t>
            </a:r>
            <a:r>
              <a:rPr lang="en-US" altLang="ko-KR" dirty="0" smtClean="0"/>
              <a:t>(Skill)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Status</a:t>
            </a:r>
          </a:p>
          <a:p>
            <a:pPr marL="342900" indent="-342900"/>
            <a:r>
              <a:rPr lang="en-US" altLang="ko-KR" dirty="0" smtClean="0"/>
              <a:t>(2) </a:t>
            </a:r>
            <a:r>
              <a:rPr lang="ko-KR" altLang="en-US" dirty="0" smtClean="0"/>
              <a:t>능력은 총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가지의 계열로 분류하며 각 계열 마다 특수 기술이나 </a:t>
            </a:r>
            <a:endParaRPr lang="en-US" altLang="ko-KR" dirty="0" smtClean="0"/>
          </a:p>
          <a:p>
            <a:pPr marL="342900" indent="-342900"/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버프</a:t>
            </a:r>
            <a:r>
              <a:rPr lang="ko-KR" altLang="en-US" dirty="0" smtClean="0"/>
              <a:t> 효과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8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</a:rPr>
              <a:t>게임 소개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C\Desktop\1024-3_badpark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571472" y="1428736"/>
            <a:ext cx="8072494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14348" y="9286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algn="ctr"/>
            <a:r>
              <a:rPr lang="ko-KR" altLang="en-US" sz="2800" dirty="0" smtClean="0">
                <a:latin typeface="HY수평선B" pitchFamily="18" charset="-127"/>
                <a:ea typeface="HY수평선B" pitchFamily="18" charset="-127"/>
              </a:rPr>
              <a:t>캐릭터</a:t>
            </a:r>
            <a:endParaRPr lang="ko-KR" altLang="en-US" sz="2800" dirty="0">
              <a:latin typeface="HY수평선B" pitchFamily="18" charset="-127"/>
              <a:ea typeface="HY수평선B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428736"/>
            <a:ext cx="509586" cy="50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4572008"/>
            <a:ext cx="500066" cy="50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3071810"/>
            <a:ext cx="50006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4678" y="1428736"/>
            <a:ext cx="505759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14678" y="3071810"/>
            <a:ext cx="50006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14678" y="4572008"/>
            <a:ext cx="50899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18306" y="1428736"/>
            <a:ext cx="48252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09382" y="3071810"/>
            <a:ext cx="49144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071538" y="1428736"/>
            <a:ext cx="2000264" cy="11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방어</a:t>
            </a:r>
            <a:endParaRPr lang="en-US" altLang="ko-KR" sz="1600" dirty="0" smtClean="0"/>
          </a:p>
          <a:p>
            <a:r>
              <a:rPr lang="ko-KR" altLang="en-US" sz="1600" dirty="0" smtClean="0"/>
              <a:t>방패를 이용한 방어 기술과 기본 방어력 관련 능력 계열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3714744" y="1428736"/>
            <a:ext cx="2071702" cy="10715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치유</a:t>
            </a:r>
            <a:endParaRPr lang="en-US" altLang="ko-KR" sz="1600" dirty="0" smtClean="0"/>
          </a:p>
          <a:p>
            <a:r>
              <a:rPr lang="ko-KR" altLang="en-US" sz="1600" dirty="0" smtClean="0"/>
              <a:t>부상 당한 부대 군사와 캐릭터의 회복 관련 능력 계열 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6500826" y="1428736"/>
            <a:ext cx="2143140" cy="11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암살</a:t>
            </a:r>
            <a:endParaRPr lang="en-US" altLang="ko-KR" sz="1600" dirty="0" smtClean="0"/>
          </a:p>
          <a:p>
            <a:r>
              <a:rPr lang="ko-KR" altLang="en-US" sz="1600" dirty="0" smtClean="0"/>
              <a:t>은폐하여 대상에게 근접하여 공격하는 기술 및 능력 계열 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1071538" y="3071810"/>
            <a:ext cx="2000264" cy="1000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전술</a:t>
            </a:r>
            <a:endParaRPr lang="en-US" altLang="ko-KR" sz="1600" dirty="0" smtClean="0"/>
          </a:p>
          <a:p>
            <a:r>
              <a:rPr lang="ko-KR" altLang="en-US" sz="1600" dirty="0" smtClean="0"/>
              <a:t>부대 군사들이 전투 중에 받을 수 있는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버프</a:t>
            </a:r>
            <a:r>
              <a:rPr lang="ko-KR" altLang="en-US" sz="1600" dirty="0" smtClean="0"/>
              <a:t> 효과 계열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3714744" y="3071810"/>
            <a:ext cx="2143140" cy="11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검술</a:t>
            </a:r>
            <a:endParaRPr lang="en-US" altLang="ko-KR" sz="1600" dirty="0" smtClean="0"/>
          </a:p>
          <a:p>
            <a:r>
              <a:rPr lang="ko-KR" altLang="en-US" sz="1600" dirty="0" smtClean="0"/>
              <a:t>근접 무기 장착 시 사용 가능한 근접 무기 기술 및 능력 계열</a:t>
            </a:r>
            <a:endParaRPr lang="en-US" altLang="ko-KR" sz="16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6500826" y="3071810"/>
            <a:ext cx="2143140" cy="11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둔기</a:t>
            </a:r>
            <a:endParaRPr lang="en-US" altLang="ko-KR" sz="1600" dirty="0" smtClean="0"/>
          </a:p>
          <a:p>
            <a:r>
              <a:rPr lang="ko-KR" altLang="en-US" sz="1600" dirty="0" smtClean="0"/>
              <a:t>창 또는 둔기 계열 무기 장착 시 사용 가능한 기술 및 능력 계열 </a:t>
            </a:r>
            <a:endParaRPr lang="en-US" altLang="ko-KR" sz="16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1071538" y="4572008"/>
            <a:ext cx="2000264" cy="10715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레인저</a:t>
            </a:r>
            <a:endParaRPr lang="en-US" altLang="ko-KR" sz="1600" dirty="0" smtClean="0"/>
          </a:p>
          <a:p>
            <a:r>
              <a:rPr lang="ko-KR" altLang="en-US" sz="1600" dirty="0" smtClean="0"/>
              <a:t>기습 공격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이동 속도 관련 능력 계열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3714744" y="4572008"/>
            <a:ext cx="2143140" cy="11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궁술</a:t>
            </a:r>
            <a:endParaRPr lang="en-US" altLang="ko-KR" sz="1600" dirty="0" smtClean="0"/>
          </a:p>
          <a:p>
            <a:r>
              <a:rPr lang="ko-KR" altLang="en-US" sz="1600" dirty="0" smtClean="0"/>
              <a:t>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석궁을 활용한 기술 및 능력 계열</a:t>
            </a:r>
            <a:endParaRPr lang="en-US" altLang="ko-KR" sz="1600" dirty="0" smtClean="0"/>
          </a:p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500826" y="4572008"/>
            <a:ext cx="2143140" cy="11430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폭파</a:t>
            </a:r>
            <a:endParaRPr lang="en-US" altLang="ko-KR" sz="1600" dirty="0" smtClean="0"/>
          </a:p>
          <a:p>
            <a:r>
              <a:rPr lang="ko-KR" altLang="en-US" sz="1600" dirty="0" smtClean="0"/>
              <a:t>투척 무기와 포병에 관련된 능력 계열</a:t>
            </a:r>
          </a:p>
          <a:p>
            <a:endParaRPr lang="ko-KR" altLang="en-US" sz="1600" dirty="0"/>
          </a:p>
        </p:txBody>
      </p:sp>
      <p:pic>
        <p:nvPicPr>
          <p:cNvPr id="29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00760" y="4572008"/>
            <a:ext cx="50006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714348" y="58578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F06-CD95-4AC1-82AA-D8E096BE7B41}" type="slidenum">
              <a:rPr lang="ko-KR" altLang="en-US" sz="3200" smtClean="0">
                <a:solidFill>
                  <a:schemeClr val="bg1"/>
                </a:solidFill>
              </a:rPr>
              <a:pPr/>
              <a:t>9</a:t>
            </a:fld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바닥글 개체 틀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smtClean="0">
                <a:solidFill>
                  <a:prstClr val="white"/>
                </a:solidFill>
              </a:rPr>
              <a:t>2. </a:t>
            </a:r>
            <a:r>
              <a:rPr lang="ko-KR" altLang="en-US" sz="2000" dirty="0" smtClean="0">
                <a:solidFill>
                  <a:prstClr val="white"/>
                </a:solidFill>
              </a:rPr>
              <a:t>게임 소개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1049</Words>
  <Application>Microsoft Office PowerPoint</Application>
  <PresentationFormat>화면 슬라이드 쇼(4:3)</PresentationFormat>
  <Paragraphs>271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군단의 수호자</dc:title>
  <dc:creator>PC</dc:creator>
  <cp:lastModifiedBy>Neo</cp:lastModifiedBy>
  <cp:revision>50</cp:revision>
  <dcterms:created xsi:type="dcterms:W3CDTF">2014-11-17T12:29:05Z</dcterms:created>
  <dcterms:modified xsi:type="dcterms:W3CDTF">2017-06-30T08:12:31Z</dcterms:modified>
</cp:coreProperties>
</file>